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60" r:id="rId2"/>
    <p:sldId id="270" r:id="rId3"/>
    <p:sldId id="274" r:id="rId4"/>
    <p:sldId id="269" r:id="rId5"/>
    <p:sldId id="271" r:id="rId6"/>
    <p:sldId id="273" r:id="rId7"/>
    <p:sldId id="275" r:id="rId8"/>
    <p:sldId id="278" r:id="rId9"/>
    <p:sldId id="276" r:id="rId10"/>
    <p:sldId id="277" r:id="rId11"/>
    <p:sldId id="272" r:id="rId12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4020505" y="0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r">
              <a:defRPr sz="1300"/>
            </a:lvl1pPr>
          </a:lstStyle>
          <a:p>
            <a:fld id="{64DB0B48-AB60-46EB-90C8-24F8F570249E}" type="datetimeFigureOut">
              <a:rPr lang="ca-ES" smtClean="0"/>
              <a:t>11/10/2016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0505" y="9722309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r">
              <a:defRPr sz="1300"/>
            </a:lvl1pPr>
          </a:lstStyle>
          <a:p>
            <a:fld id="{AC041873-6B2A-4A4D-B0A0-020B3E8E1A4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60905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4020505" y="0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r">
              <a:defRPr sz="1300"/>
            </a:lvl1pPr>
          </a:lstStyle>
          <a:p>
            <a:fld id="{09D61DDF-F18B-45BC-9E91-FC554759C664}" type="datetimeFigureOut">
              <a:rPr lang="ca-ES" smtClean="0"/>
              <a:t>11/10/2016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8" tIns="47379" rIns="94758" bIns="47379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709599" y="4924989"/>
            <a:ext cx="5680103" cy="4029684"/>
          </a:xfrm>
          <a:prstGeom prst="rect">
            <a:avLst/>
          </a:prstGeom>
        </p:spPr>
        <p:txBody>
          <a:bodyPr vert="horz" lIns="94758" tIns="47379" rIns="94758" bIns="47379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0505" y="9722309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r">
              <a:defRPr sz="1300"/>
            </a:lvl1pPr>
          </a:lstStyle>
          <a:p>
            <a:fld id="{DA4544FF-9866-416E-960F-3E05F1392B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020940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866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709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976430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1829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9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0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Agrupa 11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3" name="Oval 12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4" name="Imatge 1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8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9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Agrupa 10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2" name="Oval 11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3" name="Imatge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8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9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Agrupa 10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2" name="Oval 11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3" name="Imatge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0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1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Agrupa 15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7" name="Oval 16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8" name="Imatge 1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8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9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Agrupa 10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2" name="Oval 11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3" name="Imatge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9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0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Agrupa 11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3" name="Oval 12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4" name="Imatge 1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9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0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Agrupa 11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3" name="Oval 12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4" name="Imatge 1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3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4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Agrupa 15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7" name="Oval 16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8" name="Imatge 1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7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8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Agrupa 9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1" name="Oval 10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2" name="Imatge 1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0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1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Agrupa 5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7" name="Oval 6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8" name="Imatge 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474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83474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21946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771600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1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2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Agrupa 13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5" name="Oval 14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6" name="Imatge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977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6576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dc.eu/mission/" TargetMode="External"/><Relationship Id="rId2" Type="http://schemas.openxmlformats.org/officeDocument/2006/relationships/hyperlink" Target="http://www.cloudeo-ag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3325286" y="1268131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4" name="Picture 8" descr="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05" y="6265118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tg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27666"/>
            <a:ext cx="1207530" cy="441694"/>
          </a:xfrm>
          <a:prstGeom prst="rect">
            <a:avLst/>
          </a:prstGeom>
        </p:spPr>
      </p:pic>
      <p:sp>
        <p:nvSpPr>
          <p:cNvPr id="18" name="TextBox 9"/>
          <p:cNvSpPr txBox="1"/>
          <p:nvPr/>
        </p:nvSpPr>
        <p:spPr>
          <a:xfrm>
            <a:off x="2663788" y="6202291"/>
            <a:ext cx="3816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 smtClean="0"/>
              <a:t>12 </a:t>
            </a:r>
            <a:r>
              <a:rPr lang="ca-ES" sz="1400" b="1" dirty="0"/>
              <a:t>- 13 October </a:t>
            </a:r>
            <a:r>
              <a:rPr lang="ca-ES" sz="1400" b="1" dirty="0" smtClean="0"/>
              <a:t>2016</a:t>
            </a:r>
            <a:endParaRPr lang="en-US" sz="1400" b="1" dirty="0" smtClean="0"/>
          </a:p>
          <a:p>
            <a:pPr algn="ctr"/>
            <a:r>
              <a:rPr lang="en-US" sz="1200" dirty="0" smtClean="0"/>
              <a:t>IIASA. </a:t>
            </a:r>
            <a:r>
              <a:rPr lang="de-DE" sz="1200" dirty="0"/>
              <a:t>Schlossplatz 1 - A-2361 Laxenburg, Austria</a:t>
            </a:r>
            <a:endParaRPr lang="en-US" sz="1200" dirty="0"/>
          </a:p>
        </p:txBody>
      </p:sp>
      <p:pic>
        <p:nvPicPr>
          <p:cNvPr id="20" name="Imatge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12" y="5808798"/>
            <a:ext cx="800472" cy="371279"/>
          </a:xfrm>
          <a:prstGeom prst="rect">
            <a:avLst/>
          </a:prstGeom>
        </p:spPr>
      </p:pic>
      <p:sp>
        <p:nvSpPr>
          <p:cNvPr id="21" name="TextBox 10"/>
          <p:cNvSpPr txBox="1"/>
          <p:nvPr/>
        </p:nvSpPr>
        <p:spPr>
          <a:xfrm>
            <a:off x="2033718" y="4638150"/>
            <a:ext cx="507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>
                <a:solidFill>
                  <a:srgbClr val="0070C0"/>
                </a:solidFill>
              </a:rPr>
              <a:t>The Future of ENEON</a:t>
            </a:r>
          </a:p>
          <a:p>
            <a:pPr algn="ctr"/>
            <a:r>
              <a:rPr lang="de-AT" sz="2400" dirty="0" smtClean="0">
                <a:solidFill>
                  <a:srgbClr val="0070C0"/>
                </a:solidFill>
              </a:rPr>
              <a:t>Ian McCallum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2" name="Agrupa 1"/>
          <p:cNvGrpSpPr/>
          <p:nvPr/>
        </p:nvGrpSpPr>
        <p:grpSpPr>
          <a:xfrm>
            <a:off x="679430" y="926647"/>
            <a:ext cx="7785140" cy="2000548"/>
            <a:chOff x="1107340" y="926647"/>
            <a:chExt cx="7785140" cy="2000548"/>
          </a:xfrm>
        </p:grpSpPr>
        <p:pic>
          <p:nvPicPr>
            <p:cNvPr id="32" name="Imatge 3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340" y="980728"/>
              <a:ext cx="4976829" cy="1820440"/>
            </a:xfrm>
            <a:prstGeom prst="rect">
              <a:avLst/>
            </a:prstGeom>
          </p:spPr>
        </p:pic>
        <p:cxnSp>
          <p:nvCxnSpPr>
            <p:cNvPr id="33" name="Straight Connector 5"/>
            <p:cNvCxnSpPr/>
            <p:nvPr/>
          </p:nvCxnSpPr>
          <p:spPr>
            <a:xfrm>
              <a:off x="6156176" y="980728"/>
              <a:ext cx="0" cy="19080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6"/>
            <p:cNvSpPr txBox="1"/>
            <p:nvPr/>
          </p:nvSpPr>
          <p:spPr>
            <a:xfrm>
              <a:off x="6228184" y="926647"/>
              <a:ext cx="2664296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000" b="1" dirty="0" smtClean="0">
                  <a:solidFill>
                    <a:schemeClr val="bg1"/>
                  </a:solidFill>
                </a:rPr>
                <a:t>European</a:t>
              </a:r>
            </a:p>
            <a:p>
              <a:r>
                <a:rPr lang="de-AT" sz="2000" b="1" dirty="0" smtClean="0">
                  <a:solidFill>
                    <a:schemeClr val="bg1"/>
                  </a:solidFill>
                </a:rPr>
                <a:t>Network of</a:t>
              </a:r>
            </a:p>
            <a:p>
              <a:r>
                <a:rPr lang="de-AT" sz="2000" b="1" dirty="0" smtClean="0">
                  <a:solidFill>
                    <a:schemeClr val="bg1"/>
                  </a:solidFill>
                </a:rPr>
                <a:t>Earth </a:t>
              </a:r>
              <a:br>
                <a:rPr lang="de-AT" sz="2000" b="1" dirty="0" smtClean="0">
                  <a:solidFill>
                    <a:schemeClr val="bg1"/>
                  </a:solidFill>
                </a:rPr>
              </a:br>
              <a:r>
                <a:rPr lang="de-AT" sz="2000" b="1" dirty="0" smtClean="0">
                  <a:solidFill>
                    <a:schemeClr val="bg1"/>
                  </a:solidFill>
                </a:rPr>
                <a:t>Observation</a:t>
              </a:r>
            </a:p>
            <a:p>
              <a:r>
                <a:rPr lang="de-AT" sz="2000" b="1" dirty="0" smtClean="0">
                  <a:solidFill>
                    <a:schemeClr val="bg1"/>
                  </a:solidFill>
                </a:rPr>
                <a:t>Networks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Plenary Workshop</a:t>
              </a:r>
              <a:endParaRPr lang="de-AT" sz="2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9"/>
          <p:cNvSpPr txBox="1"/>
          <p:nvPr/>
        </p:nvSpPr>
        <p:spPr>
          <a:xfrm>
            <a:off x="624652" y="3429000"/>
            <a:ext cx="789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Building a collaborative ENEON to inform policies and actions to address complex societal challenges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36" name="Connector recte 3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5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ENEON: a Virtual Marketplace/Commons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Furthermore, the ENEON should play a major role in developing, validating, populating, and using the Socio-Economic and Environmental Information Needs Knowledge Base (SEE-IN KB) for virtual collaboration between providers, scientific and societal users, and, in particular, decision and policy makers.</a:t>
            </a:r>
          </a:p>
          <a:p>
            <a:endParaRPr lang="en-US" dirty="0"/>
          </a:p>
        </p:txBody>
      </p:sp>
      <p:pic>
        <p:nvPicPr>
          <p:cNvPr id="4" name="Imatge 1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69" y="4797152"/>
            <a:ext cx="931489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8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</a:t>
            </a:r>
            <a:r>
              <a:rPr lang="en-US" dirty="0" err="1" smtClean="0"/>
              <a:t>NoNs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ENVRI+</a:t>
            </a:r>
          </a:p>
          <a:p>
            <a:r>
              <a:rPr lang="en-US" dirty="0" smtClean="0"/>
              <a:t>GEOBON</a:t>
            </a:r>
          </a:p>
          <a:p>
            <a:r>
              <a:rPr lang="en-US" dirty="0" smtClean="0"/>
              <a:t>OBIS</a:t>
            </a:r>
          </a:p>
          <a:p>
            <a:r>
              <a:rPr lang="en-US" dirty="0" smtClean="0"/>
              <a:t>GFOI</a:t>
            </a:r>
          </a:p>
          <a:p>
            <a:r>
              <a:rPr lang="en-US" dirty="0" smtClean="0"/>
              <a:t>FTNH</a:t>
            </a:r>
          </a:p>
          <a:p>
            <a:r>
              <a:rPr lang="en-US" dirty="0" smtClean="0"/>
              <a:t>GNON</a:t>
            </a:r>
          </a:p>
          <a:p>
            <a:r>
              <a:rPr lang="en-US" dirty="0" smtClean="0"/>
              <a:t>SAON</a:t>
            </a:r>
          </a:p>
          <a:p>
            <a:r>
              <a:rPr lang="en-US" dirty="0" smtClean="0"/>
              <a:t>CAFF</a:t>
            </a:r>
          </a:p>
          <a:p>
            <a:r>
              <a:rPr lang="en-US" dirty="0" smtClean="0"/>
              <a:t>ESP</a:t>
            </a:r>
          </a:p>
          <a:p>
            <a:r>
              <a:rPr lang="en-US" dirty="0" smtClean="0"/>
              <a:t>GGMN</a:t>
            </a:r>
          </a:p>
          <a:p>
            <a:r>
              <a:rPr lang="en-US" dirty="0" smtClean="0"/>
              <a:t>EOOS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2412058" cy="241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2381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58636"/>
            <a:ext cx="3816424" cy="56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45525"/>
            <a:ext cx="2857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63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EOOS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 coordinating framework designed to align and integrate Europe’s ocean observing capacity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</a:t>
            </a:r>
            <a:r>
              <a:rPr lang="en-US" dirty="0"/>
              <a:t>demonstrate </a:t>
            </a:r>
            <a:r>
              <a:rPr lang="en-US" dirty="0" smtClean="0"/>
              <a:t>the </a:t>
            </a:r>
            <a:r>
              <a:rPr lang="en-US" dirty="0"/>
              <a:t>economic benefit of the integration of </a:t>
            </a:r>
            <a:r>
              <a:rPr lang="en-US" dirty="0" smtClean="0"/>
              <a:t>ocean </a:t>
            </a:r>
            <a:r>
              <a:rPr lang="en-US" dirty="0"/>
              <a:t>observing </a:t>
            </a:r>
            <a:r>
              <a:rPr lang="en-US" dirty="0" smtClean="0"/>
              <a:t>efforts</a:t>
            </a:r>
          </a:p>
          <a:p>
            <a:r>
              <a:rPr lang="en-US" dirty="0"/>
              <a:t>capability, especially in the seaborne (</a:t>
            </a:r>
            <a:r>
              <a:rPr lang="en-US" i="1" dirty="0"/>
              <a:t>in situ</a:t>
            </a:r>
            <a:r>
              <a:rPr lang="en-US" dirty="0"/>
              <a:t>) observations, is highly </a:t>
            </a:r>
            <a:r>
              <a:rPr lang="en-US" dirty="0" smtClean="0"/>
              <a:t>fragmented</a:t>
            </a:r>
          </a:p>
          <a:p>
            <a:r>
              <a:rPr lang="en-US" dirty="0" smtClean="0"/>
              <a:t>EOOS will be a light body</a:t>
            </a:r>
            <a:endParaRPr lang="en-US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512" y="2438400"/>
            <a:ext cx="2800339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78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Futures – </a:t>
            </a:r>
            <a:br>
              <a:rPr lang="en-US" dirty="0" smtClean="0"/>
            </a:br>
            <a:r>
              <a:rPr lang="en-US" dirty="0" smtClean="0"/>
              <a:t>ENEON: a Virtual Marketplace/Commons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ENEON </a:t>
            </a:r>
            <a:r>
              <a:rPr lang="en-US" sz="1600" dirty="0"/>
              <a:t>might benefit from being restructured along the lines of a virtual marketplace (“commons”) – essentially a space where EO in-situ suppliers and consumers could meet and interact with the EO community at large. </a:t>
            </a:r>
            <a:endParaRPr lang="en-US" sz="1600" dirty="0" smtClean="0"/>
          </a:p>
          <a:p>
            <a:r>
              <a:rPr lang="en-US" sz="1600" dirty="0" smtClean="0"/>
              <a:t>Such </a:t>
            </a:r>
            <a:r>
              <a:rPr lang="en-US" sz="1600" dirty="0"/>
              <a:t>a commons could have at its core a </a:t>
            </a:r>
            <a:r>
              <a:rPr lang="en-US" sz="1600" dirty="0" smtClean="0"/>
              <a:t>facilitator (</a:t>
            </a:r>
            <a:r>
              <a:rPr lang="en-US" sz="1600" dirty="0"/>
              <a:t>e.g. EC, GEOSS, EARSC, others). </a:t>
            </a:r>
            <a:endParaRPr lang="en-US" sz="1600" dirty="0" smtClean="0"/>
          </a:p>
          <a:p>
            <a:r>
              <a:rPr lang="en-US" sz="1600" dirty="0" smtClean="0"/>
              <a:t>This </a:t>
            </a:r>
            <a:r>
              <a:rPr lang="en-US" sz="1600" dirty="0"/>
              <a:t>platform could also eventually offer services and facilities helping the in-situ community to grow and increase their opportunities and joint collaboration.</a:t>
            </a:r>
          </a:p>
          <a:p>
            <a:endParaRPr lang="en-US" sz="16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0" b="5412"/>
          <a:stretch/>
        </p:blipFill>
        <p:spPr bwMode="auto">
          <a:xfrm>
            <a:off x="1763688" y="4221088"/>
            <a:ext cx="5943600" cy="2432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8224" y="6597352"/>
            <a:ext cx="8531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Source: CLOUDEO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75322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ENEON: a </a:t>
            </a:r>
            <a:r>
              <a:rPr lang="en-US" dirty="0"/>
              <a:t>Virtual </a:t>
            </a:r>
            <a:r>
              <a:rPr lang="en-US" dirty="0" smtClean="0"/>
              <a:t>Marketplace/Commons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r>
              <a:rPr lang="en-US" dirty="0"/>
              <a:t>marketplaces are on the rise </a:t>
            </a:r>
            <a:r>
              <a:rPr lang="en-US" dirty="0" smtClean="0"/>
              <a:t>e.g. Uber </a:t>
            </a:r>
            <a:r>
              <a:rPr lang="en-US" dirty="0"/>
              <a:t>and </a:t>
            </a:r>
            <a:r>
              <a:rPr lang="en-US" dirty="0" err="1" smtClean="0"/>
              <a:t>AirBnB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EO data with a satellite </a:t>
            </a:r>
            <a:r>
              <a:rPr lang="en-US" dirty="0" smtClean="0"/>
              <a:t>focus:</a:t>
            </a:r>
          </a:p>
          <a:p>
            <a:pPr marL="0" indent="0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://www.cloudeo-ag.com/</a:t>
            </a:r>
            <a:r>
              <a:rPr lang="en-US" dirty="0"/>
              <a:t> </a:t>
            </a: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://www.eodc.eu/mission/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similar structure for ENEON to service the EO in-situ community might prove beneficial to both users and contributors.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8" t="10402" r="19524"/>
          <a:stretch/>
        </p:blipFill>
        <p:spPr bwMode="auto">
          <a:xfrm>
            <a:off x="2699792" y="4581128"/>
            <a:ext cx="2001328" cy="18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/>
          <a:stretch/>
        </p:blipFill>
        <p:spPr bwMode="auto">
          <a:xfrm>
            <a:off x="5004047" y="4581128"/>
            <a:ext cx="3152427" cy="18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74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ENEON: a Virtual Marketplace/Commons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test the commons approach, ConnectinGEO recommends the creation of a pilot demonstration </a:t>
            </a:r>
            <a:r>
              <a:rPr lang="en-US" dirty="0" smtClean="0"/>
              <a:t>(</a:t>
            </a:r>
            <a:r>
              <a:rPr lang="en-US" dirty="0"/>
              <a:t>e.g. Solar).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pilot will be in disciplines that have an active in-situ component and can be paired to address interdisciplinary effectiveness.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Commons will facilitate exchange and will also monitor activities and </a:t>
            </a:r>
            <a:r>
              <a:rPr lang="en-US" dirty="0" smtClean="0"/>
              <a:t>effectiveness. </a:t>
            </a:r>
          </a:p>
          <a:p>
            <a:r>
              <a:rPr lang="en-US" dirty="0" smtClean="0"/>
              <a:t>Metrics </a:t>
            </a:r>
            <a:r>
              <a:rPr lang="en-US" dirty="0"/>
              <a:t>will be defined at the ENEON workshop.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6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niche of an ENEON and how best to complement existing </a:t>
            </a:r>
            <a:r>
              <a:rPr lang="en-US" dirty="0" err="1" smtClean="0"/>
              <a:t>NoNs</a:t>
            </a:r>
            <a:r>
              <a:rPr lang="en-US" dirty="0" smtClean="0"/>
              <a:t> in Europe</a:t>
            </a:r>
          </a:p>
          <a:p>
            <a:r>
              <a:rPr lang="en-US" dirty="0"/>
              <a:t>Migrating ENEON Social Network/virtual marketplace</a:t>
            </a:r>
          </a:p>
          <a:p>
            <a:r>
              <a:rPr lang="en-US" dirty="0" smtClean="0"/>
              <a:t>Sustainability </a:t>
            </a:r>
            <a:r>
              <a:rPr lang="en-US" dirty="0"/>
              <a:t>of ENEON - Considerations of a Pilot ENEON, inclusion into GEO as a </a:t>
            </a:r>
            <a:r>
              <a:rPr lang="en-US" dirty="0" err="1"/>
              <a:t>NoN</a:t>
            </a:r>
            <a:r>
              <a:rPr lang="en-US" dirty="0"/>
              <a:t> </a:t>
            </a:r>
          </a:p>
          <a:p>
            <a:r>
              <a:rPr lang="en-US" dirty="0"/>
              <a:t>Funding Possibility: ERA-PLANET, </a:t>
            </a:r>
            <a:r>
              <a:rPr lang="en-US" dirty="0" err="1"/>
              <a:t>NextGEOSS</a:t>
            </a:r>
            <a:r>
              <a:rPr lang="en-US" dirty="0"/>
              <a:t>, COST Action, ERIC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ERA-PLANET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" y="1936750"/>
            <a:ext cx="780288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0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Architecture and construct – 1 month – Initial demo at GEO Plenary November 7th</a:t>
            </a:r>
          </a:p>
          <a:p>
            <a:pPr lvl="0"/>
            <a:r>
              <a:rPr lang="en-US" dirty="0"/>
              <a:t>Outreach to appropriate communities to get feedback (beta test) – completed December 15. </a:t>
            </a:r>
          </a:p>
          <a:p>
            <a:pPr lvl="0"/>
            <a:r>
              <a:rPr lang="en-US" dirty="0"/>
              <a:t>Pilot open for business with advertising to target community – Jan 1 –Feb 15</a:t>
            </a:r>
          </a:p>
          <a:p>
            <a:pPr lvl="0"/>
            <a:r>
              <a:rPr lang="en-US" dirty="0"/>
              <a:t>Final recommendation based on Pilot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66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</TotalTime>
  <Words>454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Clarity</vt:lpstr>
      <vt:lpstr>PowerPoint Presentation</vt:lpstr>
      <vt:lpstr>Existing NoNs</vt:lpstr>
      <vt:lpstr>EOOS</vt:lpstr>
      <vt:lpstr>Possible Futures –  ENEON: a Virtual Marketplace/Commons</vt:lpstr>
      <vt:lpstr>ENEON: a Virtual Marketplace/Commons</vt:lpstr>
      <vt:lpstr>ENEON: a Virtual Marketplace/Commons</vt:lpstr>
      <vt:lpstr>Discussion Topics</vt:lpstr>
      <vt:lpstr>ERA-PLANET</vt:lpstr>
      <vt:lpstr>Timeline</vt:lpstr>
      <vt:lpstr>Thankyou</vt:lpstr>
      <vt:lpstr>ENEON: a Virtual Marketplace/Commons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MCCALLUM Ian</dc:creator>
  <cp:lastModifiedBy>mccallum</cp:lastModifiedBy>
  <cp:revision>106</cp:revision>
  <cp:lastPrinted>2016-05-27T14:53:06Z</cp:lastPrinted>
  <dcterms:created xsi:type="dcterms:W3CDTF">2016-04-26T11:49:04Z</dcterms:created>
  <dcterms:modified xsi:type="dcterms:W3CDTF">2016-10-11T21:21:03Z</dcterms:modified>
</cp:coreProperties>
</file>